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78" r:id="rId7"/>
    <p:sldId id="277" r:id="rId8"/>
  </p:sldIdLst>
  <p:sldSz cx="18288000" cy="10287000"/>
  <p:notesSz cx="6858000" cy="9144000"/>
  <p:embeddedFontLst>
    <p:embeddedFont>
      <p:font typeface="Arial Black" panose="020B0A04020102020204" pitchFamily="34" charset="0"/>
      <p:bold r:id="rId9"/>
    </p:embeddedFont>
    <p:embeddedFont>
      <p:font typeface="Great Vibes" panose="020B0604020202020204" charset="0"/>
      <p:regular r:id="rId10"/>
    </p:embeddedFont>
    <p:embeddedFont>
      <p:font typeface="Helios" panose="020B0604020202020204" charset="0"/>
      <p:regular r:id="rId11"/>
    </p:embeddedFont>
    <p:embeddedFont>
      <p:font typeface="Helios Bold" panose="020B0604020202020204" charset="0"/>
      <p:regular r:id="rId12"/>
    </p:embeddedFont>
    <p:embeddedFont>
      <p:font typeface="Klein Bold"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2" d="100"/>
          <a:sy n="32" d="100"/>
        </p:scale>
        <p:origin x="53" y="70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5.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66927" y="-4280359"/>
            <a:ext cx="10812392" cy="10812392"/>
          </a:xfrm>
          <a:custGeom>
            <a:avLst/>
            <a:gdLst/>
            <a:ahLst/>
            <a:cxnLst/>
            <a:rect l="l" t="t" r="r" b="b"/>
            <a:pathLst>
              <a:path w="10812392" h="10812392">
                <a:moveTo>
                  <a:pt x="0" y="0"/>
                </a:moveTo>
                <a:lnTo>
                  <a:pt x="10812393" y="0"/>
                </a:lnTo>
                <a:lnTo>
                  <a:pt x="10812393" y="10812392"/>
                </a:lnTo>
                <a:lnTo>
                  <a:pt x="0" y="1081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407200" y="4432068"/>
            <a:ext cx="5764383" cy="5764383"/>
          </a:xfrm>
          <a:custGeom>
            <a:avLst/>
            <a:gdLst/>
            <a:ahLst/>
            <a:cxnLst/>
            <a:rect l="l" t="t" r="r" b="b"/>
            <a:pathLst>
              <a:path w="5764383" h="5764383">
                <a:moveTo>
                  <a:pt x="0" y="0"/>
                </a:moveTo>
                <a:lnTo>
                  <a:pt x="5764383" y="0"/>
                </a:lnTo>
                <a:lnTo>
                  <a:pt x="5764383" y="5764383"/>
                </a:lnTo>
                <a:lnTo>
                  <a:pt x="0" y="5764383"/>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sp>
        <p:nvSpPr>
          <p:cNvPr id="4" name="Freeform 4"/>
          <p:cNvSpPr/>
          <p:nvPr/>
        </p:nvSpPr>
        <p:spPr>
          <a:xfrm>
            <a:off x="57078" y="7902203"/>
            <a:ext cx="5764383" cy="5764383"/>
          </a:xfrm>
          <a:custGeom>
            <a:avLst/>
            <a:gdLst/>
            <a:ahLst/>
            <a:cxnLst/>
            <a:rect l="l" t="t" r="r" b="b"/>
            <a:pathLst>
              <a:path w="5764383" h="5764383">
                <a:moveTo>
                  <a:pt x="0" y="0"/>
                </a:moveTo>
                <a:lnTo>
                  <a:pt x="5764383" y="0"/>
                </a:lnTo>
                <a:lnTo>
                  <a:pt x="5764383" y="5764382"/>
                </a:lnTo>
                <a:lnTo>
                  <a:pt x="0" y="5764382"/>
                </a:lnTo>
                <a:lnTo>
                  <a:pt x="0" y="0"/>
                </a:lnTo>
                <a:close/>
              </a:path>
            </a:pathLst>
          </a:custGeom>
          <a:blipFill>
            <a:blip r:embed="rId6">
              <a:alphaModFix amt="80000"/>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7123669" y="3619500"/>
            <a:ext cx="10249931" cy="3486150"/>
          </a:xfrm>
          <a:prstGeom prst="rect">
            <a:avLst/>
          </a:prstGeom>
        </p:spPr>
        <p:txBody>
          <a:bodyPr lIns="0" tIns="0" rIns="0" bIns="0" rtlCol="0" anchor="t">
            <a:spAutoFit/>
          </a:bodyPr>
          <a:lstStyle/>
          <a:p>
            <a:pPr algn="l">
              <a:lnSpc>
                <a:spcPts val="13799"/>
              </a:lnSpc>
            </a:pPr>
            <a:r>
              <a:rPr lang="en-US" sz="11499" b="1">
                <a:solidFill>
                  <a:srgbClr val="191919"/>
                </a:solidFill>
                <a:latin typeface="Klein Bold"/>
                <a:ea typeface="Klein Bold"/>
                <a:cs typeface="Klein Bold"/>
                <a:sym typeface="Klein Bold"/>
              </a:rPr>
              <a:t>Bus Pass Management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8600262" y="4256820"/>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0"/>
            <a:ext cx="9411059" cy="10287000"/>
            <a:chOff x="0" y="0"/>
            <a:chExt cx="2478633" cy="2709333"/>
          </a:xfrm>
        </p:grpSpPr>
        <p:sp>
          <p:nvSpPr>
            <p:cNvPr id="4" name="Freeform 4"/>
            <p:cNvSpPr/>
            <p:nvPr/>
          </p:nvSpPr>
          <p:spPr>
            <a:xfrm>
              <a:off x="0" y="0"/>
              <a:ext cx="2478633" cy="2709333"/>
            </a:xfrm>
            <a:custGeom>
              <a:avLst/>
              <a:gdLst/>
              <a:ahLst/>
              <a:cxnLst/>
              <a:rect l="l" t="t" r="r" b="b"/>
              <a:pathLst>
                <a:path w="2478633" h="2709333">
                  <a:moveTo>
                    <a:pt x="0" y="0"/>
                  </a:moveTo>
                  <a:lnTo>
                    <a:pt x="2478633" y="0"/>
                  </a:lnTo>
                  <a:lnTo>
                    <a:pt x="2478633" y="2709333"/>
                  </a:lnTo>
                  <a:lnTo>
                    <a:pt x="0" y="2709333"/>
                  </a:lnTo>
                  <a:close/>
                </a:path>
              </a:pathLst>
            </a:custGeom>
            <a:solidFill>
              <a:srgbClr val="FFFFFF"/>
            </a:solidFill>
          </p:spPr>
        </p:sp>
        <p:sp>
          <p:nvSpPr>
            <p:cNvPr id="5" name="TextBox 5"/>
            <p:cNvSpPr txBox="1"/>
            <p:nvPr/>
          </p:nvSpPr>
          <p:spPr>
            <a:xfrm>
              <a:off x="0" y="-38100"/>
              <a:ext cx="2478633" cy="2747433"/>
            </a:xfrm>
            <a:prstGeom prst="rect">
              <a:avLst/>
            </a:prstGeom>
          </p:spPr>
          <p:txBody>
            <a:bodyPr lIns="50800" tIns="50800" rIns="50800" bIns="50800" rtlCol="0" anchor="ctr"/>
            <a:lstStyle/>
            <a:p>
              <a:pPr algn="ctr">
                <a:lnSpc>
                  <a:spcPts val="2100"/>
                </a:lnSpc>
              </a:pPr>
              <a:endParaRPr/>
            </a:p>
          </p:txBody>
        </p:sp>
      </p:grpSp>
      <p:sp>
        <p:nvSpPr>
          <p:cNvPr id="6" name="Freeform 6"/>
          <p:cNvSpPr/>
          <p:nvPr/>
        </p:nvSpPr>
        <p:spPr>
          <a:xfrm>
            <a:off x="1028700" y="2622216"/>
            <a:ext cx="5514756" cy="1588250"/>
          </a:xfrm>
          <a:custGeom>
            <a:avLst/>
            <a:gdLst/>
            <a:ahLst/>
            <a:cxnLst/>
            <a:rect l="l" t="t" r="r" b="b"/>
            <a:pathLst>
              <a:path w="5514756" h="1588250">
                <a:moveTo>
                  <a:pt x="0" y="0"/>
                </a:moveTo>
                <a:lnTo>
                  <a:pt x="5514756" y="0"/>
                </a:lnTo>
                <a:lnTo>
                  <a:pt x="5514756" y="1588249"/>
                </a:lnTo>
                <a:lnTo>
                  <a:pt x="0" y="1588249"/>
                </a:lnTo>
                <a:lnTo>
                  <a:pt x="0" y="0"/>
                </a:lnTo>
                <a:close/>
              </a:path>
            </a:pathLst>
          </a:custGeom>
          <a:blipFill>
            <a:blip r:embed="rId4"/>
            <a:stretch>
              <a:fillRect/>
            </a:stretch>
          </a:blipFill>
        </p:spPr>
      </p:sp>
      <p:sp>
        <p:nvSpPr>
          <p:cNvPr id="7" name="TextBox 7"/>
          <p:cNvSpPr txBox="1"/>
          <p:nvPr/>
        </p:nvSpPr>
        <p:spPr>
          <a:xfrm>
            <a:off x="1028700" y="4991417"/>
            <a:ext cx="5293803" cy="1913890"/>
          </a:xfrm>
          <a:prstGeom prst="rect">
            <a:avLst/>
          </a:prstGeom>
        </p:spPr>
        <p:txBody>
          <a:bodyPr lIns="0" tIns="0" rIns="0" bIns="0" rtlCol="0" anchor="t">
            <a:spAutoFit/>
          </a:bodyPr>
          <a:lstStyle/>
          <a:p>
            <a:pPr algn="l">
              <a:lnSpc>
                <a:spcPts val="5119"/>
              </a:lnSpc>
            </a:pPr>
            <a:r>
              <a:rPr lang="en-US" sz="3199">
                <a:solidFill>
                  <a:srgbClr val="2A2E3A"/>
                </a:solidFill>
                <a:latin typeface="Helios"/>
                <a:ea typeface="Helios"/>
                <a:cs typeface="Helios"/>
                <a:sym typeface="Helios"/>
              </a:rPr>
              <a:t>Guided by,</a:t>
            </a:r>
          </a:p>
          <a:p>
            <a:pPr algn="l">
              <a:lnSpc>
                <a:spcPts val="5119"/>
              </a:lnSpc>
            </a:pPr>
            <a:r>
              <a:rPr lang="en-US" sz="3199">
                <a:solidFill>
                  <a:srgbClr val="2A2E3A"/>
                </a:solidFill>
                <a:latin typeface="Helios"/>
                <a:ea typeface="Helios"/>
                <a:cs typeface="Helios"/>
                <a:sym typeface="Helios"/>
              </a:rPr>
              <a:t>Mr. Jatin Modi,</a:t>
            </a:r>
          </a:p>
          <a:p>
            <a:pPr algn="l">
              <a:lnSpc>
                <a:spcPts val="5119"/>
              </a:lnSpc>
            </a:pPr>
            <a:r>
              <a:rPr lang="en-US" sz="3199">
                <a:solidFill>
                  <a:srgbClr val="2A2E3A"/>
                </a:solidFill>
                <a:latin typeface="Helios"/>
                <a:ea typeface="Helios"/>
                <a:cs typeface="Helios"/>
                <a:sym typeface="Helios"/>
              </a:rPr>
              <a:t>Assistant Professor( BCA )</a:t>
            </a:r>
          </a:p>
        </p:txBody>
      </p:sp>
      <p:sp>
        <p:nvSpPr>
          <p:cNvPr id="8" name="TextBox 8"/>
          <p:cNvSpPr txBox="1"/>
          <p:nvPr/>
        </p:nvSpPr>
        <p:spPr>
          <a:xfrm>
            <a:off x="11005114" y="4086640"/>
            <a:ext cx="5585113" cy="571500"/>
          </a:xfrm>
          <a:prstGeom prst="rect">
            <a:avLst/>
          </a:prstGeom>
        </p:spPr>
        <p:txBody>
          <a:bodyPr lIns="0" tIns="0" rIns="0" bIns="0" rtlCol="0" anchor="t">
            <a:spAutoFit/>
          </a:bodyPr>
          <a:lstStyle/>
          <a:p>
            <a:pPr marL="0" lvl="0" indent="0" algn="l">
              <a:lnSpc>
                <a:spcPts val="4559"/>
              </a:lnSpc>
              <a:spcBef>
                <a:spcPct val="0"/>
              </a:spcBef>
            </a:pPr>
            <a:r>
              <a:rPr lang="en-US" sz="3799" b="1">
                <a:solidFill>
                  <a:srgbClr val="718BAB"/>
                </a:solidFill>
                <a:latin typeface="Klein Bold"/>
                <a:ea typeface="Klein Bold"/>
                <a:cs typeface="Klein Bold"/>
                <a:sym typeface="Klein Bold"/>
              </a:rPr>
              <a:t>Presented by</a:t>
            </a:r>
          </a:p>
        </p:txBody>
      </p:sp>
      <p:sp>
        <p:nvSpPr>
          <p:cNvPr id="9" name="TextBox 9"/>
          <p:cNvSpPr txBox="1"/>
          <p:nvPr/>
        </p:nvSpPr>
        <p:spPr>
          <a:xfrm>
            <a:off x="11005114" y="4643535"/>
            <a:ext cx="5585113" cy="1443990"/>
          </a:xfrm>
          <a:prstGeom prst="rect">
            <a:avLst/>
          </a:prstGeom>
        </p:spPr>
        <p:txBody>
          <a:bodyPr lIns="0" tIns="0" rIns="0" bIns="0" rtlCol="0" anchor="t">
            <a:spAutoFit/>
          </a:bodyPr>
          <a:lstStyle/>
          <a:p>
            <a:pPr algn="l">
              <a:lnSpc>
                <a:spcPts val="3899"/>
              </a:lnSpc>
            </a:pPr>
            <a:r>
              <a:rPr lang="en-US" sz="2599" spc="67">
                <a:solidFill>
                  <a:srgbClr val="2A2E3A"/>
                </a:solidFill>
                <a:latin typeface="Helios"/>
                <a:ea typeface="Helios"/>
                <a:cs typeface="Helios"/>
                <a:sym typeface="Helios"/>
              </a:rPr>
              <a:t>Dipak Borse( 202212101961 )</a:t>
            </a:r>
          </a:p>
          <a:p>
            <a:pPr algn="l">
              <a:lnSpc>
                <a:spcPts val="3899"/>
              </a:lnSpc>
            </a:pPr>
            <a:r>
              <a:rPr lang="en-US" sz="2599" spc="67">
                <a:solidFill>
                  <a:srgbClr val="2A2E3A"/>
                </a:solidFill>
                <a:latin typeface="Helios"/>
                <a:ea typeface="Helios"/>
                <a:cs typeface="Helios"/>
                <a:sym typeface="Helios"/>
              </a:rPr>
              <a:t>Vatsal  Bhunotar( 202212101960 )</a:t>
            </a:r>
          </a:p>
          <a:p>
            <a:pPr marL="0" lvl="0" indent="0" algn="l">
              <a:lnSpc>
                <a:spcPts val="3899"/>
              </a:lnSpc>
            </a:pPr>
            <a:r>
              <a:rPr lang="en-US" sz="2599" spc="67">
                <a:solidFill>
                  <a:srgbClr val="2A2E3A"/>
                </a:solidFill>
                <a:latin typeface="Helios"/>
                <a:ea typeface="Helios"/>
                <a:cs typeface="Helios"/>
                <a:sym typeface="Helios"/>
              </a:rPr>
              <a:t>Kashish Jain( 202212101987 )</a:t>
            </a:r>
          </a:p>
        </p:txBody>
      </p:sp>
      <p:sp>
        <p:nvSpPr>
          <p:cNvPr id="10" name="TextBox 10"/>
          <p:cNvSpPr txBox="1"/>
          <p:nvPr/>
        </p:nvSpPr>
        <p:spPr>
          <a:xfrm>
            <a:off x="1028700" y="8957310"/>
            <a:ext cx="6910589" cy="300990"/>
          </a:xfrm>
          <a:prstGeom prst="rect">
            <a:avLst/>
          </a:prstGeom>
        </p:spPr>
        <p:txBody>
          <a:bodyPr lIns="0" tIns="0" rIns="0" bIns="0" rtlCol="0" anchor="t">
            <a:spAutoFit/>
          </a:bodyPr>
          <a:lstStyle/>
          <a:p>
            <a:pPr marL="0" lvl="0" indent="0" algn="l">
              <a:lnSpc>
                <a:spcPts val="2340"/>
              </a:lnSpc>
              <a:spcBef>
                <a:spcPct val="0"/>
              </a:spcBef>
            </a:pPr>
            <a:r>
              <a:rPr lang="en-US" sz="1800">
                <a:solidFill>
                  <a:srgbClr val="2A2E3A"/>
                </a:solidFill>
                <a:latin typeface="Helios"/>
                <a:ea typeface="Helios"/>
                <a:cs typeface="Helios"/>
                <a:sym typeface="Helios"/>
              </a:rPr>
              <a:t>Back to Agenda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53969"/>
        </a:solidFill>
        <a:effectLst/>
      </p:bgPr>
    </p:bg>
    <p:spTree>
      <p:nvGrpSpPr>
        <p:cNvPr id="1" name=""/>
        <p:cNvGrpSpPr/>
        <p:nvPr/>
      </p:nvGrpSpPr>
      <p:grpSpPr>
        <a:xfrm>
          <a:off x="0" y="0"/>
          <a:ext cx="0" cy="0"/>
          <a:chOff x="0" y="0"/>
          <a:chExt cx="0" cy="0"/>
        </a:xfrm>
      </p:grpSpPr>
      <p:grpSp>
        <p:nvGrpSpPr>
          <p:cNvPr id="2" name="Group 2"/>
          <p:cNvGrpSpPr/>
          <p:nvPr/>
        </p:nvGrpSpPr>
        <p:grpSpPr>
          <a:xfrm>
            <a:off x="9525" y="0"/>
            <a:ext cx="18288000" cy="3773114"/>
            <a:chOff x="0" y="0"/>
            <a:chExt cx="24384000" cy="5030819"/>
          </a:xfrm>
        </p:grpSpPr>
        <p:pic>
          <p:nvPicPr>
            <p:cNvPr id="3" name="Picture 3"/>
            <p:cNvPicPr>
              <a:picLocks noChangeAspect="1"/>
            </p:cNvPicPr>
            <p:nvPr/>
          </p:nvPicPr>
          <p:blipFill>
            <a:blip r:embed="rId2">
              <a:alphaModFix amt="14000"/>
            </a:blip>
            <a:srcRect t="27933" b="41099"/>
            <a:stretch>
              <a:fillRect/>
            </a:stretch>
          </p:blipFill>
          <p:spPr>
            <a:xfrm>
              <a:off x="0" y="0"/>
              <a:ext cx="24384000" cy="5030819"/>
            </a:xfrm>
            <a:prstGeom prst="rect">
              <a:avLst/>
            </a:prstGeom>
          </p:spPr>
        </p:pic>
      </p:grpSp>
      <p:grpSp>
        <p:nvGrpSpPr>
          <p:cNvPr id="4" name="Group 4"/>
          <p:cNvGrpSpPr/>
          <p:nvPr/>
        </p:nvGrpSpPr>
        <p:grpSpPr>
          <a:xfrm>
            <a:off x="0" y="3773114"/>
            <a:ext cx="18288000" cy="6513886"/>
            <a:chOff x="0" y="0"/>
            <a:chExt cx="4816593" cy="1715591"/>
          </a:xfrm>
        </p:grpSpPr>
        <p:sp>
          <p:nvSpPr>
            <p:cNvPr id="5" name="Freeform 5"/>
            <p:cNvSpPr/>
            <p:nvPr/>
          </p:nvSpPr>
          <p:spPr>
            <a:xfrm>
              <a:off x="0" y="0"/>
              <a:ext cx="4816592" cy="1715591"/>
            </a:xfrm>
            <a:custGeom>
              <a:avLst/>
              <a:gdLst/>
              <a:ahLst/>
              <a:cxnLst/>
              <a:rect l="l" t="t" r="r" b="b"/>
              <a:pathLst>
                <a:path w="4816592" h="1715591">
                  <a:moveTo>
                    <a:pt x="0" y="0"/>
                  </a:moveTo>
                  <a:lnTo>
                    <a:pt x="4816592" y="0"/>
                  </a:lnTo>
                  <a:lnTo>
                    <a:pt x="4816592" y="1715591"/>
                  </a:lnTo>
                  <a:lnTo>
                    <a:pt x="0" y="1715591"/>
                  </a:lnTo>
                  <a:close/>
                </a:path>
              </a:pathLst>
            </a:custGeom>
            <a:solidFill>
              <a:srgbClr val="F4F4F4"/>
            </a:solidFill>
          </p:spPr>
        </p:sp>
        <p:sp>
          <p:nvSpPr>
            <p:cNvPr id="6" name="TextBox 6"/>
            <p:cNvSpPr txBox="1"/>
            <p:nvPr/>
          </p:nvSpPr>
          <p:spPr>
            <a:xfrm>
              <a:off x="0" y="-66675"/>
              <a:ext cx="4816593" cy="1782266"/>
            </a:xfrm>
            <a:prstGeom prst="rect">
              <a:avLst/>
            </a:prstGeom>
          </p:spPr>
          <p:txBody>
            <a:bodyPr lIns="50800" tIns="50800" rIns="50800" bIns="50800" rtlCol="0" anchor="ctr"/>
            <a:lstStyle/>
            <a:p>
              <a:pPr algn="ctr">
                <a:lnSpc>
                  <a:spcPts val="3639"/>
                </a:lnSpc>
              </a:pPr>
              <a:endParaRPr/>
            </a:p>
          </p:txBody>
        </p:sp>
      </p:grpSp>
      <p:graphicFrame>
        <p:nvGraphicFramePr>
          <p:cNvPr id="7" name="Table 7"/>
          <p:cNvGraphicFramePr>
            <a:graphicFrameLocks noGrp="1"/>
          </p:cNvGraphicFramePr>
          <p:nvPr>
            <p:extLst>
              <p:ext uri="{D42A27DB-BD31-4B8C-83A1-F6EECF244321}">
                <p14:modId xmlns:p14="http://schemas.microsoft.com/office/powerpoint/2010/main" val="776060679"/>
              </p:ext>
            </p:extLst>
          </p:nvPr>
        </p:nvGraphicFramePr>
        <p:xfrm>
          <a:off x="2035380" y="4645343"/>
          <a:ext cx="6604347" cy="4157103"/>
        </p:xfrm>
        <a:graphic>
          <a:graphicData uri="http://schemas.openxmlformats.org/drawingml/2006/table">
            <a:tbl>
              <a:tblPr/>
              <a:tblGrid>
                <a:gridCol w="5219898">
                  <a:extLst>
                    <a:ext uri="{9D8B030D-6E8A-4147-A177-3AD203B41FA5}">
                      <a16:colId xmlns:a16="http://schemas.microsoft.com/office/drawing/2014/main" val="20000"/>
                    </a:ext>
                  </a:extLst>
                </a:gridCol>
                <a:gridCol w="1384449">
                  <a:extLst>
                    <a:ext uri="{9D8B030D-6E8A-4147-A177-3AD203B41FA5}">
                      <a16:colId xmlns:a16="http://schemas.microsoft.com/office/drawing/2014/main" val="20001"/>
                    </a:ext>
                  </a:extLst>
                </a:gridCol>
              </a:tblGrid>
              <a:tr h="827611">
                <a:tc>
                  <a:txBody>
                    <a:bodyPr/>
                    <a:lstStyle/>
                    <a:p>
                      <a:pPr algn="l">
                        <a:lnSpc>
                          <a:spcPts val="3639"/>
                        </a:lnSpc>
                        <a:defRPr/>
                      </a:pPr>
                      <a:r>
                        <a:rPr lang="en-US" sz="2599">
                          <a:solidFill>
                            <a:srgbClr val="2A2E3A"/>
                          </a:solidFill>
                          <a:latin typeface="Helios"/>
                          <a:ea typeface="Helios"/>
                          <a:cs typeface="Helios"/>
                          <a:sym typeface="Helios"/>
                        </a:rPr>
                        <a:t>Project Profile</a:t>
                      </a: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algn="r">
                        <a:lnSpc>
                          <a:spcPts val="3640"/>
                        </a:lnSpc>
                        <a:defRPr/>
                      </a:pPr>
                      <a:r>
                        <a:rPr lang="en-US" sz="2600" b="1">
                          <a:solidFill>
                            <a:srgbClr val="718BAB"/>
                          </a:solidFill>
                          <a:latin typeface="Helios Bold"/>
                          <a:ea typeface="Helios Bold"/>
                          <a:cs typeface="Helios Bold"/>
                          <a:sym typeface="Helios Bold"/>
                        </a:rPr>
                        <a:t>3</a:t>
                      </a: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extLst>
                  <a:ext uri="{0D108BD9-81ED-4DB2-BD59-A6C34878D82A}">
                    <a16:rowId xmlns:a16="http://schemas.microsoft.com/office/drawing/2014/main" val="10000"/>
                  </a:ext>
                </a:extLst>
              </a:tr>
              <a:tr h="832373">
                <a:tc>
                  <a:txBody>
                    <a:bodyPr/>
                    <a:lstStyle/>
                    <a:p>
                      <a:pPr algn="l">
                        <a:lnSpc>
                          <a:spcPts val="3639"/>
                        </a:lnSpc>
                        <a:defRPr/>
                      </a:pPr>
                      <a:r>
                        <a:rPr lang="en-US" sz="2599" dirty="0">
                          <a:solidFill>
                            <a:srgbClr val="2A2E3A"/>
                          </a:solidFill>
                          <a:latin typeface="Helios"/>
                          <a:ea typeface="Helios"/>
                          <a:cs typeface="Helios"/>
                          <a:sym typeface="Helios"/>
                        </a:rPr>
                        <a:t>Project </a:t>
                      </a:r>
                      <a:r>
                        <a:rPr lang="en-US" sz="2599" dirty="0" err="1">
                          <a:solidFill>
                            <a:srgbClr val="2A2E3A"/>
                          </a:solidFill>
                          <a:latin typeface="Helios"/>
                          <a:ea typeface="Helios"/>
                          <a:cs typeface="Helios"/>
                          <a:sym typeface="Helios"/>
                        </a:rPr>
                        <a:t>Desciption</a:t>
                      </a:r>
                      <a:endParaRPr lang="en-US" sz="1100" dirty="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algn="r">
                        <a:lnSpc>
                          <a:spcPts val="3640"/>
                        </a:lnSpc>
                        <a:defRPr/>
                      </a:pPr>
                      <a:r>
                        <a:rPr lang="en-US" sz="2600" b="1">
                          <a:solidFill>
                            <a:srgbClr val="718BAB"/>
                          </a:solidFill>
                          <a:latin typeface="Helios Bold"/>
                          <a:ea typeface="Helios Bold"/>
                          <a:cs typeface="Helios Bold"/>
                          <a:sym typeface="Helios Bold"/>
                        </a:rPr>
                        <a:t>4</a:t>
                      </a: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extLst>
                  <a:ext uri="{0D108BD9-81ED-4DB2-BD59-A6C34878D82A}">
                    <a16:rowId xmlns:a16="http://schemas.microsoft.com/office/drawing/2014/main" val="10001"/>
                  </a:ext>
                </a:extLst>
              </a:tr>
              <a:tr h="832373">
                <a:tc>
                  <a:txBody>
                    <a:bodyPr/>
                    <a:lstStyle/>
                    <a:p>
                      <a:pPr algn="l">
                        <a:lnSpc>
                          <a:spcPts val="3639"/>
                        </a:lnSpc>
                        <a:defRPr/>
                      </a:pPr>
                      <a:r>
                        <a:rPr lang="en-US" sz="2599" kern="1200" dirty="0">
                          <a:solidFill>
                            <a:srgbClr val="2A2E3A"/>
                          </a:solidFill>
                          <a:latin typeface="Helios"/>
                        </a:rPr>
                        <a:t>Screen Layout</a:t>
                      </a:r>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algn="r">
                        <a:lnSpc>
                          <a:spcPts val="3640"/>
                        </a:lnSpc>
                        <a:defRPr/>
                      </a:pPr>
                      <a:r>
                        <a:rPr lang="en-US" sz="2600" b="1">
                          <a:solidFill>
                            <a:srgbClr val="718BAB"/>
                          </a:solidFill>
                          <a:latin typeface="Helios Bold"/>
                          <a:ea typeface="Helios Bold"/>
                          <a:cs typeface="Helios Bold"/>
                          <a:sym typeface="Helios Bold"/>
                        </a:rPr>
                        <a:t>5</a:t>
                      </a: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extLst>
                  <a:ext uri="{0D108BD9-81ED-4DB2-BD59-A6C34878D82A}">
                    <a16:rowId xmlns:a16="http://schemas.microsoft.com/office/drawing/2014/main" val="10002"/>
                  </a:ext>
                </a:extLst>
              </a:tr>
              <a:tr h="832373">
                <a:tc>
                  <a:txBody>
                    <a:bodyPr/>
                    <a:lstStyle/>
                    <a:p>
                      <a:pPr algn="l">
                        <a:lnSpc>
                          <a:spcPts val="3639"/>
                        </a:lnSpc>
                        <a:defRPr/>
                      </a:pPr>
                      <a:r>
                        <a:rPr lang="en-US" sz="2599" kern="1200" dirty="0">
                          <a:solidFill>
                            <a:srgbClr val="2A2E3A"/>
                          </a:solidFill>
                          <a:latin typeface="Helios"/>
                          <a:ea typeface="+mn-ea"/>
                          <a:cs typeface="+mn-cs"/>
                        </a:rPr>
                        <a:t>Future Enhancement</a:t>
                      </a:r>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algn="r">
                        <a:lnSpc>
                          <a:spcPts val="3640"/>
                        </a:lnSpc>
                        <a:defRPr/>
                      </a:pPr>
                      <a:r>
                        <a:rPr lang="en-US" sz="2600" b="1" dirty="0">
                          <a:solidFill>
                            <a:srgbClr val="718BAB"/>
                          </a:solidFill>
                          <a:latin typeface="Helios Bold"/>
                          <a:ea typeface="Helios Bold"/>
                          <a:cs typeface="Helios Bold"/>
                          <a:sym typeface="Helios Bold"/>
                        </a:rPr>
                        <a:t>6</a:t>
                      </a:r>
                      <a:endParaRPr lang="en-US" sz="1100" dirty="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extLst>
                  <a:ext uri="{0D108BD9-81ED-4DB2-BD59-A6C34878D82A}">
                    <a16:rowId xmlns:a16="http://schemas.microsoft.com/office/drawing/2014/main" val="10003"/>
                  </a:ext>
                </a:extLst>
              </a:tr>
              <a:tr h="832373">
                <a:tc>
                  <a:txBody>
                    <a:bodyPr/>
                    <a:lstStyle/>
                    <a:p>
                      <a:pPr algn="l">
                        <a:lnSpc>
                          <a:spcPts val="3639"/>
                        </a:lnSpc>
                        <a:defRPr/>
                      </a:pPr>
                      <a:r>
                        <a:rPr lang="en-US" sz="2599" dirty="0">
                          <a:solidFill>
                            <a:srgbClr val="2A2E3A"/>
                          </a:solidFill>
                          <a:latin typeface="Helios"/>
                          <a:ea typeface="Helios"/>
                          <a:cs typeface="Helios"/>
                          <a:sym typeface="Helios"/>
                        </a:rPr>
                        <a:t>Conclusion</a:t>
                      </a:r>
                      <a:endParaRPr lang="en-US" sz="1100" dirty="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0" cap="flat" cmpd="sng" algn="ctr">
                      <a:solidFill>
                        <a:srgbClr val="DBDBDB"/>
                      </a:solidFill>
                      <a:prstDash val="solid"/>
                      <a:round/>
                      <a:headEnd type="none" w="med" len="med"/>
                      <a:tailEnd type="none" w="med" len="med"/>
                    </a:lnB>
                  </a:tcPr>
                </a:tc>
                <a:tc>
                  <a:txBody>
                    <a:bodyPr/>
                    <a:lstStyle/>
                    <a:p>
                      <a:pPr algn="r">
                        <a:lnSpc>
                          <a:spcPts val="3640"/>
                        </a:lnSpc>
                        <a:defRPr/>
                      </a:pPr>
                      <a:r>
                        <a:rPr lang="en-US" sz="2600" b="1" dirty="0">
                          <a:solidFill>
                            <a:srgbClr val="718BAB"/>
                          </a:solidFill>
                          <a:latin typeface="Helios Bold"/>
                          <a:ea typeface="Helios Bold"/>
                          <a:cs typeface="Helios Bold"/>
                          <a:sym typeface="Helios Bold"/>
                        </a:rPr>
                        <a:t>7</a:t>
                      </a:r>
                      <a:endParaRPr lang="en-US" sz="1100" dirty="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0"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8" name="Table 8"/>
          <p:cNvGraphicFramePr>
            <a:graphicFrameLocks noGrp="1"/>
          </p:cNvGraphicFramePr>
          <p:nvPr>
            <p:extLst>
              <p:ext uri="{D42A27DB-BD31-4B8C-83A1-F6EECF244321}">
                <p14:modId xmlns:p14="http://schemas.microsoft.com/office/powerpoint/2010/main" val="281916138"/>
              </p:ext>
            </p:extLst>
          </p:nvPr>
        </p:nvGraphicFramePr>
        <p:xfrm>
          <a:off x="9647029" y="4645343"/>
          <a:ext cx="6604347" cy="4157103"/>
        </p:xfrm>
        <a:graphic>
          <a:graphicData uri="http://schemas.openxmlformats.org/drawingml/2006/table">
            <a:tbl>
              <a:tblPr/>
              <a:tblGrid>
                <a:gridCol w="5219898">
                  <a:extLst>
                    <a:ext uri="{9D8B030D-6E8A-4147-A177-3AD203B41FA5}">
                      <a16:colId xmlns:a16="http://schemas.microsoft.com/office/drawing/2014/main" val="20000"/>
                    </a:ext>
                  </a:extLst>
                </a:gridCol>
                <a:gridCol w="1384449">
                  <a:extLst>
                    <a:ext uri="{9D8B030D-6E8A-4147-A177-3AD203B41FA5}">
                      <a16:colId xmlns:a16="http://schemas.microsoft.com/office/drawing/2014/main" val="20001"/>
                    </a:ext>
                  </a:extLst>
                </a:gridCol>
              </a:tblGrid>
              <a:tr h="832373">
                <a:tc>
                  <a:txBody>
                    <a:bodyPr/>
                    <a:lstStyle/>
                    <a:p>
                      <a:pPr algn="l">
                        <a:lnSpc>
                          <a:spcPts val="3639"/>
                        </a:lnSpc>
                        <a:defRPr/>
                      </a:pPr>
                      <a:r>
                        <a:rPr lang="en-US" sz="2599" dirty="0" err="1">
                          <a:solidFill>
                            <a:srgbClr val="2A2E3A"/>
                          </a:solidFill>
                          <a:latin typeface="Helios"/>
                          <a:ea typeface="Helios"/>
                          <a:cs typeface="Helios"/>
                          <a:sym typeface="Helios"/>
                        </a:rPr>
                        <a:t>Bibilography</a:t>
                      </a:r>
                      <a:endParaRPr lang="en-US" sz="1100" dirty="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0" cap="flat" cmpd="sng" algn="ctr">
                      <a:solidFill>
                        <a:srgbClr val="DBDBDB"/>
                      </a:solidFill>
                      <a:prstDash val="solid"/>
                      <a:round/>
                      <a:headEnd type="none" w="med" len="med"/>
                      <a:tailEnd type="none" w="med" len="med"/>
                    </a:lnB>
                  </a:tcPr>
                </a:tc>
                <a:tc>
                  <a:txBody>
                    <a:bodyPr/>
                    <a:lstStyle/>
                    <a:p>
                      <a:pPr algn="r">
                        <a:lnSpc>
                          <a:spcPts val="3640"/>
                        </a:lnSpc>
                        <a:defRPr/>
                      </a:pPr>
                      <a:r>
                        <a:rPr lang="en-US" sz="2600" b="1">
                          <a:solidFill>
                            <a:srgbClr val="718BAB"/>
                          </a:solidFill>
                          <a:latin typeface="Helios Bold"/>
                          <a:ea typeface="Helios Bold"/>
                          <a:cs typeface="Helios Bold"/>
                          <a:sym typeface="Helios Bold"/>
                        </a:rPr>
                        <a:t>8</a:t>
                      </a: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0"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0000"/>
                  </a:ext>
                </a:extLst>
              </a:tr>
              <a:tr h="832373">
                <a:tc>
                  <a:txBody>
                    <a:bodyPr/>
                    <a:lstStyle/>
                    <a:p>
                      <a:pPr algn="l">
                        <a:lnSpc>
                          <a:spcPts val="3639"/>
                        </a:lnSpc>
                        <a:defRPr/>
                      </a:pPr>
                      <a:endParaRPr lang="en-US" sz="1100" dirty="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0" cap="flat" cmpd="sng" algn="ctr">
                      <a:solidFill>
                        <a:srgbClr val="DBDBDB"/>
                      </a:solidFill>
                      <a:prstDash val="solid"/>
                      <a:round/>
                      <a:headEnd type="none" w="med" len="med"/>
                      <a:tailEnd type="none" w="med" len="med"/>
                    </a:lnB>
                  </a:tcPr>
                </a:tc>
                <a:tc>
                  <a:txBody>
                    <a:bodyPr/>
                    <a:lstStyle/>
                    <a:p>
                      <a:pPr algn="r">
                        <a:lnSpc>
                          <a:spcPts val="3640"/>
                        </a:lnSpc>
                        <a:defRPr/>
                      </a:pPr>
                      <a:r>
                        <a:rPr lang="en-US" sz="2600" b="1">
                          <a:solidFill>
                            <a:srgbClr val="718BAB"/>
                          </a:solidFill>
                          <a:latin typeface="Helios Bold"/>
                          <a:ea typeface="Helios Bold"/>
                          <a:cs typeface="Helios Bold"/>
                          <a:sym typeface="Helios Bold"/>
                        </a:rPr>
                        <a:t>9</a:t>
                      </a: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0"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0001"/>
                  </a:ext>
                </a:extLst>
              </a:tr>
              <a:tr h="832373">
                <a:tc>
                  <a:txBody>
                    <a:bodyPr/>
                    <a:lstStyle/>
                    <a:p>
                      <a:pPr algn="l">
                        <a:lnSpc>
                          <a:spcPts val="3639"/>
                        </a:lnSpc>
                        <a:defRPr/>
                      </a:pP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0" cap="flat" cmpd="sng" algn="ctr">
                      <a:solidFill>
                        <a:srgbClr val="DBDBDB"/>
                      </a:solidFill>
                      <a:prstDash val="solid"/>
                      <a:round/>
                      <a:headEnd type="none" w="med" len="med"/>
                      <a:tailEnd type="none" w="med" len="med"/>
                    </a:lnB>
                  </a:tcPr>
                </a:tc>
                <a:tc>
                  <a:txBody>
                    <a:bodyPr/>
                    <a:lstStyle/>
                    <a:p>
                      <a:pPr algn="r">
                        <a:lnSpc>
                          <a:spcPts val="3640"/>
                        </a:lnSpc>
                        <a:defRPr/>
                      </a:pPr>
                      <a:r>
                        <a:rPr lang="en-US" sz="2600" b="1">
                          <a:solidFill>
                            <a:srgbClr val="718BAB"/>
                          </a:solidFill>
                          <a:latin typeface="Helios Bold"/>
                          <a:ea typeface="Helios Bold"/>
                          <a:cs typeface="Helios Bold"/>
                          <a:sym typeface="Helios Bold"/>
                        </a:rPr>
                        <a:t>13</a:t>
                      </a: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0"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0002"/>
                  </a:ext>
                </a:extLst>
              </a:tr>
              <a:tr h="832373">
                <a:tc>
                  <a:txBody>
                    <a:bodyPr/>
                    <a:lstStyle/>
                    <a:p>
                      <a:pPr algn="l">
                        <a:lnSpc>
                          <a:spcPts val="3639"/>
                        </a:lnSpc>
                        <a:defRPr/>
                      </a:pPr>
                      <a:endParaRPr lang="en-US" sz="1100" dirty="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0" cap="flat" cmpd="sng" algn="ctr">
                      <a:solidFill>
                        <a:srgbClr val="DBDBDB"/>
                      </a:solidFill>
                      <a:prstDash val="solid"/>
                      <a:round/>
                      <a:headEnd type="none" w="med" len="med"/>
                      <a:tailEnd type="none" w="med" len="med"/>
                    </a:lnB>
                  </a:tcPr>
                </a:tc>
                <a:tc>
                  <a:txBody>
                    <a:bodyPr/>
                    <a:lstStyle/>
                    <a:p>
                      <a:pPr algn="r">
                        <a:lnSpc>
                          <a:spcPts val="3640"/>
                        </a:lnSpc>
                        <a:defRPr/>
                      </a:pPr>
                      <a:r>
                        <a:rPr lang="en-US" sz="2600" b="1">
                          <a:solidFill>
                            <a:srgbClr val="718BAB"/>
                          </a:solidFill>
                          <a:latin typeface="Helios Bold"/>
                          <a:ea typeface="Helios Bold"/>
                          <a:cs typeface="Helios Bold"/>
                          <a:sym typeface="Helios Bold"/>
                        </a:rPr>
                        <a:t>14</a:t>
                      </a: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0"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0003"/>
                  </a:ext>
                </a:extLst>
              </a:tr>
              <a:tr h="827611">
                <a:tc>
                  <a:txBody>
                    <a:bodyPr/>
                    <a:lstStyle/>
                    <a:p>
                      <a:pPr algn="l">
                        <a:lnSpc>
                          <a:spcPts val="3639"/>
                        </a:lnSpc>
                        <a:defRPr/>
                      </a:pP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0" cap="flat" cmpd="sng" algn="ctr">
                      <a:solidFill>
                        <a:srgbClr val="DBDBDB"/>
                      </a:solidFill>
                      <a:prstDash val="solid"/>
                      <a:round/>
                      <a:headEnd type="none" w="med" len="med"/>
                      <a:tailEnd type="none" w="med" len="med"/>
                    </a:lnB>
                  </a:tcPr>
                </a:tc>
                <a:tc>
                  <a:txBody>
                    <a:bodyPr/>
                    <a:lstStyle/>
                    <a:p>
                      <a:pPr algn="r">
                        <a:lnSpc>
                          <a:spcPts val="3640"/>
                        </a:lnSpc>
                        <a:defRPr/>
                      </a:pPr>
                      <a:endParaRPr lang="en-US" sz="1100" dirty="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0"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9" name="TextBox 9"/>
          <p:cNvSpPr txBox="1"/>
          <p:nvPr/>
        </p:nvSpPr>
        <p:spPr>
          <a:xfrm>
            <a:off x="4639504" y="1391465"/>
            <a:ext cx="9008992" cy="1139825"/>
          </a:xfrm>
          <a:prstGeom prst="rect">
            <a:avLst/>
          </a:prstGeom>
        </p:spPr>
        <p:txBody>
          <a:bodyPr lIns="0" tIns="0" rIns="0" bIns="0" rtlCol="0" anchor="t">
            <a:spAutoFit/>
          </a:bodyPr>
          <a:lstStyle/>
          <a:p>
            <a:pPr algn="ctr">
              <a:lnSpc>
                <a:spcPts val="9099"/>
              </a:lnSpc>
            </a:pPr>
            <a:r>
              <a:rPr lang="en-US" sz="6999" b="1">
                <a:solidFill>
                  <a:srgbClr val="FFFFFF"/>
                </a:solidFill>
                <a:latin typeface="Klein Bold"/>
                <a:ea typeface="Klein Bold"/>
                <a:cs typeface="Klein Bold"/>
                <a:sym typeface="Klein Bold"/>
              </a:rPr>
              <a:t>INDEX</a:t>
            </a:r>
          </a:p>
        </p:txBody>
      </p:sp>
      <p:sp>
        <p:nvSpPr>
          <p:cNvPr id="10" name="Freeform 10"/>
          <p:cNvSpPr/>
          <p:nvPr/>
        </p:nvSpPr>
        <p:spPr>
          <a:xfrm>
            <a:off x="8333203" y="-1109791"/>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8333203" y="9678747"/>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2619223" y="950912"/>
            <a:ext cx="13049553" cy="1139825"/>
          </a:xfrm>
          <a:prstGeom prst="rect">
            <a:avLst/>
          </a:prstGeom>
        </p:spPr>
        <p:txBody>
          <a:bodyPr lIns="0" tIns="0" rIns="0" bIns="0" rtlCol="0" anchor="t">
            <a:spAutoFit/>
          </a:bodyPr>
          <a:lstStyle/>
          <a:p>
            <a:pPr algn="ctr">
              <a:lnSpc>
                <a:spcPts val="9099"/>
              </a:lnSpc>
            </a:pPr>
            <a:r>
              <a:rPr lang="en-US" sz="6999" b="1">
                <a:solidFill>
                  <a:srgbClr val="2A2E3A"/>
                </a:solidFill>
                <a:latin typeface="Klein Bold"/>
                <a:ea typeface="Klein Bold"/>
                <a:cs typeface="Klein Bold"/>
                <a:sym typeface="Klein Bold"/>
              </a:rPr>
              <a:t>Project Profile</a:t>
            </a:r>
          </a:p>
        </p:txBody>
      </p:sp>
      <p:graphicFrame>
        <p:nvGraphicFramePr>
          <p:cNvPr id="3" name="Table 3"/>
          <p:cNvGraphicFramePr>
            <a:graphicFrameLocks noGrp="1"/>
          </p:cNvGraphicFramePr>
          <p:nvPr/>
        </p:nvGraphicFramePr>
        <p:xfrm>
          <a:off x="1913605" y="3778625"/>
          <a:ext cx="14460789" cy="4529454"/>
        </p:xfrm>
        <a:graphic>
          <a:graphicData uri="http://schemas.openxmlformats.org/drawingml/2006/table">
            <a:tbl>
              <a:tblPr/>
              <a:tblGrid>
                <a:gridCol w="5315528">
                  <a:extLst>
                    <a:ext uri="{9D8B030D-6E8A-4147-A177-3AD203B41FA5}">
                      <a16:colId xmlns:a16="http://schemas.microsoft.com/office/drawing/2014/main" val="20000"/>
                    </a:ext>
                  </a:extLst>
                </a:gridCol>
                <a:gridCol w="9145261">
                  <a:extLst>
                    <a:ext uri="{9D8B030D-6E8A-4147-A177-3AD203B41FA5}">
                      <a16:colId xmlns:a16="http://schemas.microsoft.com/office/drawing/2014/main" val="20001"/>
                    </a:ext>
                  </a:extLst>
                </a:gridCol>
              </a:tblGrid>
              <a:tr h="1062048">
                <a:tc>
                  <a:txBody>
                    <a:bodyPr/>
                    <a:lstStyle/>
                    <a:p>
                      <a:pPr marL="0" lvl="0" indent="0" algn="l">
                        <a:lnSpc>
                          <a:spcPts val="2659"/>
                        </a:lnSpc>
                        <a:spcBef>
                          <a:spcPct val="0"/>
                        </a:spcBef>
                        <a:defRPr/>
                      </a:pPr>
                      <a:r>
                        <a:rPr lang="en-US" sz="1899" b="1" u="none" strike="noStrike">
                          <a:solidFill>
                            <a:srgbClr val="2A2E3A"/>
                          </a:solidFill>
                          <a:latin typeface="Helios Bold"/>
                          <a:ea typeface="Helios Bold"/>
                          <a:cs typeface="Helios Bold"/>
                          <a:sym typeface="Helios Bold"/>
                        </a:rPr>
                        <a:t>Project Name </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4F4F4"/>
                    </a:solidFill>
                  </a:tcPr>
                </a:tc>
                <a:tc>
                  <a:txBody>
                    <a:bodyPr/>
                    <a:lstStyle/>
                    <a:p>
                      <a:pPr marL="0" lvl="0" indent="0" algn="l">
                        <a:lnSpc>
                          <a:spcPts val="2659"/>
                        </a:lnSpc>
                        <a:spcBef>
                          <a:spcPct val="0"/>
                        </a:spcBef>
                        <a:defRPr/>
                      </a:pPr>
                      <a:r>
                        <a:rPr lang="en-US" sz="1899">
                          <a:solidFill>
                            <a:srgbClr val="2A2E3A"/>
                          </a:solidFill>
                          <a:latin typeface="Helios"/>
                          <a:ea typeface="Helios"/>
                          <a:cs typeface="Helios"/>
                          <a:sym typeface="Helios"/>
                        </a:rPr>
                        <a:t>Bus Pass Management System</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4F4F4"/>
                    </a:solidFill>
                  </a:tcPr>
                </a:tc>
                <a:extLst>
                  <a:ext uri="{0D108BD9-81ED-4DB2-BD59-A6C34878D82A}">
                    <a16:rowId xmlns:a16="http://schemas.microsoft.com/office/drawing/2014/main" val="10000"/>
                  </a:ext>
                </a:extLst>
              </a:tr>
              <a:tr h="1062048">
                <a:tc>
                  <a:txBody>
                    <a:bodyPr/>
                    <a:lstStyle/>
                    <a:p>
                      <a:pPr marL="0" lvl="0" indent="0" algn="l">
                        <a:lnSpc>
                          <a:spcPts val="2659"/>
                        </a:lnSpc>
                        <a:spcBef>
                          <a:spcPct val="0"/>
                        </a:spcBef>
                        <a:defRPr/>
                      </a:pPr>
                      <a:r>
                        <a:rPr lang="en-US" sz="1899" b="1" u="none" strike="noStrike">
                          <a:solidFill>
                            <a:srgbClr val="2A2E3A"/>
                          </a:solidFill>
                          <a:latin typeface="Helios Bold"/>
                          <a:ea typeface="Helios Bold"/>
                          <a:cs typeface="Helios Bold"/>
                          <a:sym typeface="Helios Bold"/>
                        </a:rPr>
                        <a:t>Project Type</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4F4F4"/>
                    </a:solidFill>
                  </a:tcPr>
                </a:tc>
                <a:tc>
                  <a:txBody>
                    <a:bodyPr/>
                    <a:lstStyle/>
                    <a:p>
                      <a:pPr marL="0" lvl="0" indent="0" algn="l">
                        <a:lnSpc>
                          <a:spcPts val="2659"/>
                        </a:lnSpc>
                        <a:spcBef>
                          <a:spcPct val="0"/>
                        </a:spcBef>
                        <a:defRPr/>
                      </a:pPr>
                      <a:r>
                        <a:rPr lang="en-US" sz="1899">
                          <a:solidFill>
                            <a:srgbClr val="2A2E3A"/>
                          </a:solidFill>
                          <a:latin typeface="Helios"/>
                          <a:ea typeface="Helios"/>
                          <a:cs typeface="Helios"/>
                          <a:sym typeface="Helios"/>
                        </a:rPr>
                        <a:t>Public Transport Management System</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4F4F4"/>
                    </a:solidFill>
                  </a:tcPr>
                </a:tc>
                <a:extLst>
                  <a:ext uri="{0D108BD9-81ED-4DB2-BD59-A6C34878D82A}">
                    <a16:rowId xmlns:a16="http://schemas.microsoft.com/office/drawing/2014/main" val="10001"/>
                  </a:ext>
                </a:extLst>
              </a:tr>
              <a:tr h="2405358">
                <a:tc>
                  <a:txBody>
                    <a:bodyPr/>
                    <a:lstStyle/>
                    <a:p>
                      <a:pPr marL="0" lvl="0" indent="0" algn="l">
                        <a:lnSpc>
                          <a:spcPts val="2659"/>
                        </a:lnSpc>
                        <a:spcBef>
                          <a:spcPct val="0"/>
                        </a:spcBef>
                        <a:defRPr/>
                      </a:pPr>
                      <a:r>
                        <a:rPr lang="en-US" sz="1899" b="1">
                          <a:solidFill>
                            <a:srgbClr val="2A2E3A"/>
                          </a:solidFill>
                          <a:latin typeface="Helios Bold"/>
                          <a:ea typeface="Helios Bold"/>
                          <a:cs typeface="Helios Bold"/>
                          <a:sym typeface="Helios Bold"/>
                        </a:rPr>
                        <a:t>Objectives</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4F4F4"/>
                    </a:solidFill>
                  </a:tcPr>
                </a:tc>
                <a:tc>
                  <a:txBody>
                    <a:bodyPr/>
                    <a:lstStyle/>
                    <a:p>
                      <a:pPr algn="l">
                        <a:lnSpc>
                          <a:spcPts val="2659"/>
                        </a:lnSpc>
                        <a:defRPr/>
                      </a:pPr>
                      <a:r>
                        <a:rPr lang="en-US" sz="1899">
                          <a:solidFill>
                            <a:srgbClr val="2A2E3A"/>
                          </a:solidFill>
                          <a:latin typeface="Helios"/>
                          <a:ea typeface="Helios"/>
                          <a:cs typeface="Helios"/>
                          <a:sym typeface="Helios"/>
                        </a:rPr>
                        <a:t>The Bus Pass Management System aims to make bus pass services simple and easy to use. It allows users to apply and renew passes online while helping staff and admins manage the process efficiently. The system provides flexible options for users and ensures all tasks are handled smoothly. By going paperless, it supports both convenience and sustainability.</a:t>
                      </a:r>
                      <a:endParaRPr lang="en-US" sz="1100"/>
                    </a:p>
                    <a:p>
                      <a:pPr marL="0" lvl="0" indent="0" algn="l">
                        <a:lnSpc>
                          <a:spcPts val="2659"/>
                        </a:lnSpc>
                        <a:spcBef>
                          <a:spcPct val="0"/>
                        </a:spcBef>
                      </a:pP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4F4F4"/>
                    </a:solidFill>
                  </a:tcPr>
                </a:tc>
                <a:extLst>
                  <a:ext uri="{0D108BD9-81ED-4DB2-BD59-A6C34878D82A}">
                    <a16:rowId xmlns:a16="http://schemas.microsoft.com/office/drawing/2014/main" val="10002"/>
                  </a:ext>
                </a:extLst>
              </a:tr>
            </a:tbl>
          </a:graphicData>
        </a:graphic>
      </p:graphicFrame>
      <p:grpSp>
        <p:nvGrpSpPr>
          <p:cNvPr id="4" name="Group 4"/>
          <p:cNvGrpSpPr/>
          <p:nvPr/>
        </p:nvGrpSpPr>
        <p:grpSpPr>
          <a:xfrm>
            <a:off x="0" y="0"/>
            <a:ext cx="18288000" cy="2340491"/>
            <a:chOff x="0" y="0"/>
            <a:chExt cx="24384000" cy="3120655"/>
          </a:xfrm>
        </p:grpSpPr>
        <p:pic>
          <p:nvPicPr>
            <p:cNvPr id="5" name="Picture 5"/>
            <p:cNvPicPr>
              <a:picLocks noChangeAspect="1"/>
            </p:cNvPicPr>
            <p:nvPr/>
          </p:nvPicPr>
          <p:blipFill>
            <a:blip r:embed="rId2">
              <a:alphaModFix amt="14000"/>
            </a:blip>
            <a:srcRect t="45734" b="45734"/>
            <a:stretch>
              <a:fillRect/>
            </a:stretch>
          </p:blipFill>
          <p:spPr>
            <a:xfrm>
              <a:off x="0" y="0"/>
              <a:ext cx="24384000" cy="3120655"/>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418272" y="215303"/>
            <a:ext cx="9856393" cy="9856393"/>
            <a:chOff x="0" y="0"/>
            <a:chExt cx="13141858" cy="13141858"/>
          </a:xfrm>
        </p:grpSpPr>
        <p:sp>
          <p:nvSpPr>
            <p:cNvPr id="3" name="Freeform 3"/>
            <p:cNvSpPr/>
            <p:nvPr/>
          </p:nvSpPr>
          <p:spPr>
            <a:xfrm rot="-1200957">
              <a:off x="1444916" y="1444916"/>
              <a:ext cx="10252025" cy="10252025"/>
            </a:xfrm>
            <a:custGeom>
              <a:avLst/>
              <a:gdLst/>
              <a:ahLst/>
              <a:cxnLst/>
              <a:rect l="l" t="t" r="r" b="b"/>
              <a:pathLst>
                <a:path w="10252025" h="10252025">
                  <a:moveTo>
                    <a:pt x="0" y="0"/>
                  </a:moveTo>
                  <a:lnTo>
                    <a:pt x="10252025" y="0"/>
                  </a:lnTo>
                  <a:lnTo>
                    <a:pt x="10252025" y="10252025"/>
                  </a:lnTo>
                  <a:lnTo>
                    <a:pt x="0" y="10252025"/>
                  </a:lnTo>
                  <a:lnTo>
                    <a:pt x="0" y="0"/>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311122" y="1311122"/>
              <a:ext cx="10252025" cy="10252025"/>
            </a:xfrm>
            <a:custGeom>
              <a:avLst/>
              <a:gdLst/>
              <a:ahLst/>
              <a:cxnLst/>
              <a:rect l="l" t="t" r="r" b="b"/>
              <a:pathLst>
                <a:path w="10252025" h="10252025">
                  <a:moveTo>
                    <a:pt x="0" y="0"/>
                  </a:moveTo>
                  <a:lnTo>
                    <a:pt x="10252025" y="0"/>
                  </a:lnTo>
                  <a:lnTo>
                    <a:pt x="10252025" y="10252025"/>
                  </a:lnTo>
                  <a:lnTo>
                    <a:pt x="0" y="102520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5" name="Group 5"/>
          <p:cNvGrpSpPr/>
          <p:nvPr/>
        </p:nvGrpSpPr>
        <p:grpSpPr>
          <a:xfrm>
            <a:off x="10171944" y="1966426"/>
            <a:ext cx="6148356" cy="6354148"/>
            <a:chOff x="0" y="0"/>
            <a:chExt cx="6362700" cy="6575666"/>
          </a:xfrm>
        </p:grpSpPr>
        <p:sp>
          <p:nvSpPr>
            <p:cNvPr id="6" name="Freeform 6"/>
            <p:cNvSpPr/>
            <p:nvPr/>
          </p:nvSpPr>
          <p:spPr>
            <a:xfrm>
              <a:off x="6350" y="6350"/>
              <a:ext cx="6350013" cy="6562979"/>
            </a:xfrm>
            <a:custGeom>
              <a:avLst/>
              <a:gdLst/>
              <a:ahLst/>
              <a:cxnLst/>
              <a:rect l="l" t="t" r="r" b="b"/>
              <a:pathLst>
                <a:path w="6350013"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4"/>
              <a:stretch>
                <a:fillRect l="-36128" r="-36128"/>
              </a:stretch>
            </a:blipFill>
          </p:spPr>
        </p:sp>
      </p:grpSp>
      <p:grpSp>
        <p:nvGrpSpPr>
          <p:cNvPr id="7" name="Group 7"/>
          <p:cNvGrpSpPr/>
          <p:nvPr/>
        </p:nvGrpSpPr>
        <p:grpSpPr>
          <a:xfrm>
            <a:off x="1028700" y="1963076"/>
            <a:ext cx="7285740" cy="5512435"/>
            <a:chOff x="0" y="0"/>
            <a:chExt cx="9714320" cy="7349913"/>
          </a:xfrm>
        </p:grpSpPr>
        <p:sp>
          <p:nvSpPr>
            <p:cNvPr id="8" name="TextBox 8"/>
            <p:cNvSpPr txBox="1"/>
            <p:nvPr/>
          </p:nvSpPr>
          <p:spPr>
            <a:xfrm>
              <a:off x="0" y="-76200"/>
              <a:ext cx="9714320" cy="3031067"/>
            </a:xfrm>
            <a:prstGeom prst="rect">
              <a:avLst/>
            </a:prstGeom>
          </p:spPr>
          <p:txBody>
            <a:bodyPr lIns="0" tIns="0" rIns="0" bIns="0" rtlCol="0" anchor="t">
              <a:spAutoFit/>
            </a:bodyPr>
            <a:lstStyle/>
            <a:p>
              <a:pPr algn="l">
                <a:lnSpc>
                  <a:spcPts val="9099"/>
                </a:lnSpc>
              </a:pPr>
              <a:r>
                <a:rPr lang="en-US" sz="6999" b="1">
                  <a:solidFill>
                    <a:srgbClr val="2A2E3A"/>
                  </a:solidFill>
                  <a:latin typeface="Klein Bold"/>
                  <a:ea typeface="Klein Bold"/>
                  <a:cs typeface="Klein Bold"/>
                  <a:sym typeface="Klein Bold"/>
                </a:rPr>
                <a:t>Project Desciption</a:t>
              </a:r>
            </a:p>
          </p:txBody>
        </p:sp>
        <p:sp>
          <p:nvSpPr>
            <p:cNvPr id="9" name="TextBox 9"/>
            <p:cNvSpPr txBox="1"/>
            <p:nvPr/>
          </p:nvSpPr>
          <p:spPr>
            <a:xfrm>
              <a:off x="0" y="3645111"/>
              <a:ext cx="8770288" cy="3704802"/>
            </a:xfrm>
            <a:prstGeom prst="rect">
              <a:avLst/>
            </a:prstGeom>
          </p:spPr>
          <p:txBody>
            <a:bodyPr lIns="0" tIns="0" rIns="0" bIns="0" rtlCol="0" anchor="t">
              <a:spAutoFit/>
            </a:bodyPr>
            <a:lstStyle/>
            <a:p>
              <a:pPr marL="690879" lvl="1" indent="-345439" algn="l">
                <a:lnSpc>
                  <a:spcPts val="4479"/>
                </a:lnSpc>
                <a:buFont typeface="Arial"/>
                <a:buChar char="•"/>
              </a:pPr>
              <a:r>
                <a:rPr lang="en-US" sz="3199" u="none">
                  <a:solidFill>
                    <a:srgbClr val="2A2E3A"/>
                  </a:solidFill>
                  <a:latin typeface="Helios"/>
                  <a:ea typeface="Helios"/>
                  <a:cs typeface="Helios"/>
                  <a:sym typeface="Helios"/>
                </a:rPr>
                <a:t>The "Bus Pass Management" project is designed to issuance and renewal Bus passes for students and general passengers online. </a:t>
              </a:r>
            </a:p>
          </p:txBody>
        </p:sp>
      </p:grpSp>
      <p:sp>
        <p:nvSpPr>
          <p:cNvPr id="10" name="TextBox 10"/>
          <p:cNvSpPr txBox="1"/>
          <p:nvPr/>
        </p:nvSpPr>
        <p:spPr>
          <a:xfrm>
            <a:off x="1028700" y="8957310"/>
            <a:ext cx="6910589" cy="300990"/>
          </a:xfrm>
          <a:prstGeom prst="rect">
            <a:avLst/>
          </a:prstGeom>
        </p:spPr>
        <p:txBody>
          <a:bodyPr lIns="0" tIns="0" rIns="0" bIns="0" rtlCol="0" anchor="t">
            <a:spAutoFit/>
          </a:bodyPr>
          <a:lstStyle/>
          <a:p>
            <a:pPr marL="0" lvl="0" indent="0" algn="l">
              <a:lnSpc>
                <a:spcPts val="2340"/>
              </a:lnSpc>
              <a:spcBef>
                <a:spcPct val="0"/>
              </a:spcBef>
            </a:pPr>
            <a:r>
              <a:rPr lang="en-US" sz="1800">
                <a:solidFill>
                  <a:srgbClr val="2A2E3A"/>
                </a:solidFill>
                <a:latin typeface="Helios"/>
                <a:ea typeface="Helios"/>
                <a:cs typeface="Helios"/>
                <a:sym typeface="Helios"/>
              </a:rPr>
              <a:t>Back to Agenda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1DFBC-5282-D6D9-3313-00C6016D7A45}"/>
              </a:ext>
            </a:extLst>
          </p:cNvPr>
          <p:cNvSpPr>
            <a:spLocks noGrp="1"/>
          </p:cNvSpPr>
          <p:nvPr>
            <p:ph type="title"/>
          </p:nvPr>
        </p:nvSpPr>
        <p:spPr/>
        <p:txBody>
          <a:bodyPr/>
          <a:lstStyle/>
          <a:p>
            <a:r>
              <a:rPr lang="en-IN" b="1" u="sng" spc="300" dirty="0">
                <a:latin typeface="Arial Black" panose="020B0A04020102020204" pitchFamily="34" charset="0"/>
              </a:rPr>
              <a:t>Home Page</a:t>
            </a:r>
          </a:p>
        </p:txBody>
      </p:sp>
      <p:sp>
        <p:nvSpPr>
          <p:cNvPr id="3" name="Title 1">
            <a:extLst>
              <a:ext uri="{FF2B5EF4-FFF2-40B4-BE49-F238E27FC236}">
                <a16:creationId xmlns:a16="http://schemas.microsoft.com/office/drawing/2014/main" id="{69DAA23B-A89F-6AEE-D36F-7E73AB7BC58A}"/>
              </a:ext>
            </a:extLst>
          </p:cNvPr>
          <p:cNvSpPr txBox="1">
            <a:spLocks/>
          </p:cNvSpPr>
          <p:nvPr/>
        </p:nvSpPr>
        <p:spPr>
          <a:xfrm>
            <a:off x="3124200" y="33909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b="1" u="sng" spc="300" dirty="0">
                <a:latin typeface="Arial Black" panose="020B0A04020102020204" pitchFamily="34" charset="0"/>
              </a:rPr>
              <a:t>Image</a:t>
            </a:r>
          </a:p>
        </p:txBody>
      </p:sp>
    </p:spTree>
    <p:extLst>
      <p:ext uri="{BB962C8B-B14F-4D97-AF65-F5344CB8AC3E}">
        <p14:creationId xmlns:p14="http://schemas.microsoft.com/office/powerpoint/2010/main" val="3633077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198527" y="3138763"/>
            <a:ext cx="9890946" cy="4781000"/>
          </a:xfrm>
          <a:prstGeom prst="rect">
            <a:avLst/>
          </a:prstGeom>
        </p:spPr>
        <p:txBody>
          <a:bodyPr lIns="0" tIns="0" rIns="0" bIns="0" rtlCol="0" anchor="t">
            <a:spAutoFit/>
          </a:bodyPr>
          <a:lstStyle/>
          <a:p>
            <a:pPr algn="ctr">
              <a:lnSpc>
                <a:spcPts val="18048"/>
              </a:lnSpc>
            </a:pPr>
            <a:r>
              <a:rPr lang="en-US" sz="21744">
                <a:solidFill>
                  <a:srgbClr val="000000"/>
                </a:solidFill>
                <a:latin typeface="Great Vibes"/>
                <a:ea typeface="Great Vibes"/>
                <a:cs typeface="Great Vibes"/>
                <a:sym typeface="Great Vibes"/>
              </a:rPr>
              <a:t>thank</a:t>
            </a:r>
          </a:p>
          <a:p>
            <a:pPr algn="ctr">
              <a:lnSpc>
                <a:spcPts val="18048"/>
              </a:lnSpc>
            </a:pPr>
            <a:r>
              <a:rPr lang="en-US" sz="21744">
                <a:solidFill>
                  <a:srgbClr val="000000"/>
                </a:solidFill>
                <a:latin typeface="Great Vibes"/>
                <a:ea typeface="Great Vibes"/>
                <a:cs typeface="Great Vibes"/>
                <a:sym typeface="Great Vibes"/>
              </a:rPr>
              <a:t>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TotalTime>
  <Words>165</Words>
  <Application>Microsoft Office PowerPoint</Application>
  <PresentationFormat>Custom</PresentationFormat>
  <Paragraphs>39</Paragraphs>
  <Slides>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Arial</vt:lpstr>
      <vt:lpstr>Great Vibes</vt:lpstr>
      <vt:lpstr>Klein Bold</vt:lpstr>
      <vt:lpstr>Helios</vt:lpstr>
      <vt:lpstr>Helios Bold</vt:lpstr>
      <vt:lpstr>Calibri</vt:lpstr>
      <vt:lpstr>Arial Black</vt:lpstr>
      <vt:lpstr>Office Theme</vt:lpstr>
      <vt:lpstr>PowerPoint Presentation</vt:lpstr>
      <vt:lpstr>PowerPoint Presentation</vt:lpstr>
      <vt:lpstr>PowerPoint Presentation</vt:lpstr>
      <vt:lpstr>PowerPoint Presentation</vt:lpstr>
      <vt:lpstr>PowerPoint Presentation</vt:lpstr>
      <vt:lpstr>Home Page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 pass management</dc:title>
  <cp:lastModifiedBy>Dipak Borse</cp:lastModifiedBy>
  <cp:revision>5</cp:revision>
  <dcterms:created xsi:type="dcterms:W3CDTF">2006-08-16T00:00:00Z</dcterms:created>
  <dcterms:modified xsi:type="dcterms:W3CDTF">2025-04-16T15:31:30Z</dcterms:modified>
  <dc:identifier>DAGYaYWjm6E</dc:identifier>
</cp:coreProperties>
</file>